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94C0E-BD77-AE9A-DFC1-94364584126D}" v="57" dt="2024-02-05T21:05:06.027"/>
  </p1510:revLst>
</p1510:revInfo>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lickr.com/photos/kelm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mmons.wikimedia.org/wiki/File%3AAdditiveColor.sv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Photo credit: </a:t>
            </a:r>
            <a:r>
              <a:rPr u="sng">
                <a:hlinkClick r:id="rId3"/>
              </a:rPr>
              <a:t>http://www.flickr.com/photos/kelmon/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http://commons.wikimedia.org/wiki/File%3ASubtractiveColor.svg</a:t>
            </a:r>
          </a:p>
          <a:p>
            <a:r>
              <a:t>By SharkD at en.wikipedia Later version uploaded by Jacobolus, Dacium at en.wikipedia. (Transferred from en.wikipedia) [Public domain], from Wikimedia Commons</a:t>
            </a:r>
          </a:p>
          <a:p>
            <a:endParaRPr/>
          </a:p>
          <a:p>
            <a:r>
              <a:rPr u="sng">
                <a:hlinkClick r:id="rId3"/>
              </a:rPr>
              <a:t>http://commons.wikimedia.org/wiki/File%3AAdditiveColor.svg</a:t>
            </a:r>
          </a:p>
          <a:p>
            <a:r>
              <a:t>By SharkD at en.wikipedia Later versions were uploaded by Jacobolus at en.wikipedia. [Public domain], from Wikimedia Commons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What deg correspond to which colours?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What deg correspond to which colours?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7124700" y="1968500"/>
            <a:ext cx="4216400" cy="5626100"/>
          </a:xfrm>
          <a:prstGeom prst="rect">
            <a:avLst/>
          </a:prstGeom>
        </p:spPr>
        <p:txBody>
          <a:bodyPr lIns="91439" tIns="45719" rIns="91439" bIns="45719" anchor="t"/>
          <a:lstStyle/>
          <a:p>
            <a:endParaRPr/>
          </a:p>
        </p:txBody>
      </p:sp>
      <p:sp>
        <p:nvSpPr>
          <p:cNvPr id="88" name="Shape 8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89" name="Shape 8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7124700" y="1968500"/>
            <a:ext cx="4216400" cy="56261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99" name="Shape 9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7175500" y="2882900"/>
            <a:ext cx="4102100" cy="5473700"/>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270000" y="2971800"/>
            <a:ext cx="10464800" cy="38100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38400" y="1638300"/>
            <a:ext cx="8128000" cy="4559300"/>
          </a:xfrm>
          <a:prstGeom prst="rect">
            <a:avLst/>
          </a:prstGeom>
        </p:spPr>
        <p:txBody>
          <a:bodyPr lIns="91439" tIns="45719" rIns="91439" bIns="45719" anchor="t"/>
          <a:lstStyle/>
          <a:p>
            <a:endParaRPr/>
          </a:p>
        </p:txBody>
      </p:sp>
      <p:sp>
        <p:nvSpPr>
          <p:cNvPr id="70" name="Shape 70"/>
          <p:cNvSpPr>
            <a:spLocks noGrp="1"/>
          </p:cNvSpPr>
          <p:nvPr>
            <p:ph type="title"/>
          </p:nvPr>
        </p:nvSpPr>
        <p:spPr>
          <a:xfrm>
            <a:off x="1270000" y="7366000"/>
            <a:ext cx="10464800" cy="17018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38400" y="1638300"/>
            <a:ext cx="8128000" cy="45593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1270000" y="7366000"/>
            <a:ext cx="10464800" cy="1701800"/>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270000" y="1270000"/>
            <a:ext cx="10464800" cy="7213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4" name="Shape 4"/>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3AHSL_color_solid_cylinder_alpha_lowgamma.png" TargetMode="External"/><Relationship Id="rId2" Type="http://schemas.openxmlformats.org/officeDocument/2006/relationships/hyperlink" Target="https://commons.wikimedia.org/wiki/File:Color_Wheel.PNG" TargetMode="External"/><Relationship Id="rId1" Type="http://schemas.openxmlformats.org/officeDocument/2006/relationships/slideLayout" Target="../slideLayouts/slideLayout5.xml"/><Relationship Id="rId4" Type="http://schemas.openxmlformats.org/officeDocument/2006/relationships/hyperlink" Target="https://commons.wikimedia.org/wiki/File:CIE1931xy_gamut_comparison_CreativeCommons_v03_P3_Rec2020.sv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8.tif"/><Relationship Id="rId5" Type="http://schemas.openxmlformats.org/officeDocument/2006/relationships/image" Target="../media/image5.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ctrTitle"/>
          </p:nvPr>
        </p:nvSpPr>
        <p:spPr>
          <a:prstGeom prst="rect">
            <a:avLst/>
          </a:prstGeom>
        </p:spPr>
        <p:txBody>
          <a:bodyPr/>
          <a:lstStyle/>
          <a:p>
            <a:r>
              <a:t>CSS Colour</a:t>
            </a:r>
          </a:p>
        </p:txBody>
      </p:sp>
      <p:sp>
        <p:nvSpPr>
          <p:cNvPr id="138" name="Shape 138"/>
          <p:cNvSpPr>
            <a:spLocks noGrp="1"/>
          </p:cNvSpPr>
          <p:nvPr>
            <p:ph type="subTitle" sz="quarter" idx="1"/>
          </p:nvPr>
        </p:nvSpPr>
        <p:spPr>
          <a:prstGeom prst="rect">
            <a:avLst/>
          </a:prstGeom>
        </p:spPr>
        <p:txBody>
          <a:bodyPr/>
          <a:lstStyle/>
          <a:p>
            <a:r>
              <a:t>RGBA, HSLA,  ALPHA, </a:t>
            </a:r>
            <a:r>
              <a:rPr i="1"/>
              <a:t>and</a:t>
            </a:r>
            <a:r>
              <a:t> OPACITY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sp>
        <p:nvSpPr>
          <p:cNvPr id="248" name="Shape 248"/>
          <p:cNvSpPr/>
          <p:nvPr/>
        </p:nvSpPr>
        <p:spPr>
          <a:xfrm>
            <a:off x="4359423" y="3600450"/>
            <a:ext cx="4275498"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Courier New"/>
                <a:ea typeface="Courier New"/>
                <a:cs typeface="Courier New"/>
                <a:sym typeface="Courier New"/>
              </a:defRPr>
            </a:lvl1pPr>
          </a:lstStyle>
          <a:p>
            <a:r>
              <a:t>opacity(0.5);</a:t>
            </a:r>
          </a:p>
        </p:txBody>
      </p:sp>
      <p:grpSp>
        <p:nvGrpSpPr>
          <p:cNvPr id="254" name="Group 254"/>
          <p:cNvGrpSpPr/>
          <p:nvPr/>
        </p:nvGrpSpPr>
        <p:grpSpPr>
          <a:xfrm>
            <a:off x="3239908" y="2057400"/>
            <a:ext cx="5175130" cy="2412371"/>
            <a:chOff x="-382897" y="0"/>
            <a:chExt cx="5175129" cy="2412370"/>
          </a:xfrm>
        </p:grpSpPr>
        <p:pic>
          <p:nvPicPr>
            <p:cNvPr id="249" name="Picture 248"/>
            <p:cNvPicPr>
              <a:picLocks/>
            </p:cNvPicPr>
            <p:nvPr/>
          </p:nvPicPr>
          <p:blipFill>
            <a:blip r:embed="rId2"/>
            <a:stretch>
              <a:fillRect/>
            </a:stretch>
          </p:blipFill>
          <p:spPr>
            <a:xfrm>
              <a:off x="3026853" y="1396356"/>
              <a:ext cx="1765379" cy="1016014"/>
            </a:xfrm>
            <a:prstGeom prst="rect">
              <a:avLst/>
            </a:prstGeom>
            <a:effectLst/>
          </p:spPr>
        </p:pic>
        <p:sp>
          <p:nvSpPr>
            <p:cNvPr id="251" name="Shape 251"/>
            <p:cNvSpPr/>
            <p:nvPr/>
          </p:nvSpPr>
          <p:spPr>
            <a:xfrm>
              <a:off x="-382897" y="0"/>
              <a:ext cx="3283149"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r">
                <a:defRPr sz="4800">
                  <a:solidFill>
                    <a:srgbClr val="FF2600"/>
                  </a:solidFill>
                </a:defRPr>
              </a:lvl1pPr>
            </a:lstStyle>
            <a:p>
              <a:r>
                <a:t>transparency</a:t>
              </a:r>
            </a:p>
          </p:txBody>
        </p:sp>
        <p:pic>
          <p:nvPicPr>
            <p:cNvPr id="252" name="Picture 251"/>
            <p:cNvPicPr>
              <a:picLocks/>
            </p:cNvPicPr>
            <p:nvPr/>
          </p:nvPicPr>
          <p:blipFill>
            <a:blip r:embed="rId3"/>
            <a:stretch>
              <a:fillRect/>
            </a:stretch>
          </p:blipFill>
          <p:spPr>
            <a:xfrm>
              <a:off x="3226929" y="435665"/>
              <a:ext cx="842118" cy="1080772"/>
            </a:xfrm>
            <a:prstGeom prst="rect">
              <a:avLst/>
            </a:prstGeom>
            <a:effectLst/>
          </p:spPr>
        </p:pic>
      </p:grpSp>
      <p:pic>
        <p:nvPicPr>
          <p:cNvPr id="255" name="8655509625_304885efd9_m.jpg"/>
          <p:cNvPicPr>
            <a:picLocks noChangeAspect="1"/>
          </p:cNvPicPr>
          <p:nvPr/>
        </p:nvPicPr>
        <p:blipFill>
          <a:blip r:embed="rId4">
            <a:alphaModFix amt="50000"/>
          </a:blip>
          <a:stretch>
            <a:fillRect/>
          </a:stretch>
        </p:blipFill>
        <p:spPr>
          <a:xfrm>
            <a:off x="5562600" y="5283200"/>
            <a:ext cx="2286000" cy="3048000"/>
          </a:xfrm>
          <a:prstGeom prst="rect">
            <a:avLst/>
          </a:prstGeom>
          <a:ln w="127000">
            <a:solidFill>
              <a:srgbClr val="FFFFFF"/>
            </a:solidFill>
            <a:miter lim="400000"/>
          </a:ln>
        </p:spPr>
      </p:pic>
      <p:sp>
        <p:nvSpPr>
          <p:cNvPr id="256" name="Shape 256"/>
          <p:cNvSpPr/>
          <p:nvPr/>
        </p:nvSpPr>
        <p:spPr>
          <a:xfrm>
            <a:off x="5156200" y="4876800"/>
            <a:ext cx="1270000" cy="1270000"/>
          </a:xfrm>
          <a:prstGeom prst="rect">
            <a:avLst/>
          </a:prstGeom>
          <a:solidFill>
            <a:srgbClr val="9975A6">
              <a:alpha val="50000"/>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257" name="Picture 256"/>
          <p:cNvPicPr>
            <a:picLocks/>
          </p:cNvPicPr>
          <p:nvPr/>
        </p:nvPicPr>
        <p:blipFill>
          <a:blip r:embed="rId5"/>
          <a:stretch>
            <a:fillRect/>
          </a:stretch>
        </p:blipFill>
        <p:spPr>
          <a:xfrm>
            <a:off x="7843831" y="4330698"/>
            <a:ext cx="674070" cy="1826874"/>
          </a:xfrm>
          <a:prstGeom prst="rect">
            <a:avLst/>
          </a:prstGeom>
        </p:spPr>
      </p:pic>
      <p:pic>
        <p:nvPicPr>
          <p:cNvPr id="259" name="Picture 258"/>
          <p:cNvPicPr>
            <a:picLocks/>
          </p:cNvPicPr>
          <p:nvPr/>
        </p:nvPicPr>
        <p:blipFill>
          <a:blip r:embed="rId6"/>
          <a:stretch>
            <a:fillRect/>
          </a:stretch>
        </p:blipFill>
        <p:spPr>
          <a:xfrm>
            <a:off x="6417011" y="4483091"/>
            <a:ext cx="1063298" cy="792050"/>
          </a:xfrm>
          <a:prstGeom prst="rect">
            <a:avLst/>
          </a:prstGeom>
        </p:spPr>
      </p:pic>
      <p:sp>
        <p:nvSpPr>
          <p:cNvPr id="261" name="Shape 261"/>
          <p:cNvSpPr/>
          <p:nvPr/>
        </p:nvSpPr>
        <p:spPr>
          <a:xfrm>
            <a:off x="1992641" y="577850"/>
            <a:ext cx="9009063"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Specifying Element Opacity</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54"/>
                                        </p:tgtEl>
                                        <p:attrNameLst>
                                          <p:attrName>style.visibility</p:attrName>
                                        </p:attrNameLst>
                                      </p:cBhvr>
                                      <p:to>
                                        <p:strVal val="visible"/>
                                      </p:to>
                                    </p:set>
                                    <p:anim calcmode="lin" valueType="num">
                                      <p:cBhvr>
                                        <p:cTn id="7" dur="500" fill="hold"/>
                                        <p:tgtEl>
                                          <p:spTgt spid="254"/>
                                        </p:tgtEl>
                                        <p:attrNameLst>
                                          <p:attrName>ppt_w</p:attrName>
                                        </p:attrNameLst>
                                      </p:cBhvr>
                                      <p:tavLst>
                                        <p:tav tm="0">
                                          <p:val>
                                            <p:strVal val="4*#ppt_w"/>
                                          </p:val>
                                        </p:tav>
                                        <p:tav tm="100000">
                                          <p:val>
                                            <p:strVal val="#ppt_w"/>
                                          </p:val>
                                        </p:tav>
                                      </p:tavLst>
                                    </p:anim>
                                    <p:anim calcmode="lin" valueType="num">
                                      <p:cBhvr>
                                        <p:cTn id="8" dur="500" fill="hold"/>
                                        <p:tgtEl>
                                          <p:spTgt spid="25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pic>
        <p:nvPicPr>
          <p:cNvPr id="264" name="8655509625_304885efd9_m.jpg"/>
          <p:cNvPicPr>
            <a:picLocks noChangeAspect="1"/>
          </p:cNvPicPr>
          <p:nvPr/>
        </p:nvPicPr>
        <p:blipFill>
          <a:blip r:embed="rId2"/>
          <a:stretch>
            <a:fillRect/>
          </a:stretch>
        </p:blipFill>
        <p:spPr>
          <a:xfrm>
            <a:off x="5562600" y="5283200"/>
            <a:ext cx="2286000" cy="3048000"/>
          </a:xfrm>
          <a:prstGeom prst="rect">
            <a:avLst/>
          </a:prstGeom>
          <a:ln w="127000">
            <a:solidFill>
              <a:srgbClr val="FFFFFF"/>
            </a:solidFill>
            <a:miter lim="400000"/>
          </a:ln>
        </p:spPr>
      </p:pic>
      <p:sp>
        <p:nvSpPr>
          <p:cNvPr id="265" name="Shape 265"/>
          <p:cNvSpPr/>
          <p:nvPr/>
        </p:nvSpPr>
        <p:spPr>
          <a:xfrm>
            <a:off x="5156200" y="4876800"/>
            <a:ext cx="1270000" cy="1270000"/>
          </a:xfrm>
          <a:prstGeom prst="rect">
            <a:avLst/>
          </a:prstGeom>
          <a:solidFill>
            <a:srgbClr val="9975A6">
              <a:alpha val="75000"/>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66" name="Shape 266"/>
          <p:cNvSpPr/>
          <p:nvPr/>
        </p:nvSpPr>
        <p:spPr>
          <a:xfrm>
            <a:off x="4199377" y="3600450"/>
            <a:ext cx="4595591"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Courier New"/>
                <a:ea typeface="Courier New"/>
                <a:cs typeface="Courier New"/>
                <a:sym typeface="Courier New"/>
              </a:defRPr>
            </a:lvl1pPr>
          </a:lstStyle>
          <a:p>
            <a:r>
              <a:t>background.png</a:t>
            </a:r>
          </a:p>
        </p:txBody>
      </p:sp>
      <p:grpSp>
        <p:nvGrpSpPr>
          <p:cNvPr id="272" name="Group 272"/>
          <p:cNvGrpSpPr/>
          <p:nvPr/>
        </p:nvGrpSpPr>
        <p:grpSpPr>
          <a:xfrm>
            <a:off x="536493" y="4139869"/>
            <a:ext cx="6423956" cy="2857828"/>
            <a:chOff x="0" y="-38124"/>
            <a:chExt cx="6423954" cy="2857827"/>
          </a:xfrm>
        </p:grpSpPr>
        <p:pic>
          <p:nvPicPr>
            <p:cNvPr id="267" name="Picture 266"/>
            <p:cNvPicPr>
              <a:picLocks/>
            </p:cNvPicPr>
            <p:nvPr/>
          </p:nvPicPr>
          <p:blipFill>
            <a:blip r:embed="rId3"/>
            <a:stretch>
              <a:fillRect/>
            </a:stretch>
          </p:blipFill>
          <p:spPr>
            <a:xfrm rot="1611" flipH="1">
              <a:off x="3819730" y="-37515"/>
              <a:ext cx="2603657" cy="2425738"/>
            </a:xfrm>
            <a:prstGeom prst="rect">
              <a:avLst/>
            </a:prstGeom>
            <a:effectLst/>
          </p:spPr>
        </p:pic>
        <p:sp>
          <p:nvSpPr>
            <p:cNvPr id="269" name="Shape 269"/>
            <p:cNvSpPr/>
            <p:nvPr/>
          </p:nvSpPr>
          <p:spPr>
            <a:xfrm>
              <a:off x="0" y="2019603"/>
              <a:ext cx="4555034"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4800">
                  <a:solidFill>
                    <a:srgbClr val="FF2600"/>
                  </a:solidFill>
                </a:defRPr>
              </a:lvl1pPr>
            </a:lstStyle>
            <a:p>
              <a:r>
                <a:t>24-bit PNG image</a:t>
              </a:r>
            </a:p>
          </p:txBody>
        </p:sp>
        <p:pic>
          <p:nvPicPr>
            <p:cNvPr id="270" name="Picture 269"/>
            <p:cNvPicPr>
              <a:picLocks/>
            </p:cNvPicPr>
            <p:nvPr/>
          </p:nvPicPr>
          <p:blipFill>
            <a:blip r:embed="rId4"/>
            <a:stretch>
              <a:fillRect/>
            </a:stretch>
          </p:blipFill>
          <p:spPr>
            <a:xfrm rot="10800000">
              <a:off x="2209087" y="592791"/>
              <a:ext cx="1745413" cy="1632299"/>
            </a:xfrm>
            <a:prstGeom prst="rect">
              <a:avLst/>
            </a:prstGeom>
            <a:effectLst/>
          </p:spPr>
        </p:pic>
      </p:grpSp>
      <p:sp>
        <p:nvSpPr>
          <p:cNvPr id="273" name="Shape 273"/>
          <p:cNvSpPr/>
          <p:nvPr/>
        </p:nvSpPr>
        <p:spPr>
          <a:xfrm>
            <a:off x="2254578" y="577850"/>
            <a:ext cx="8485189"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Using Background Images</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500" fill="hold"/>
                                        <p:tgtEl>
                                          <p:spTgt spid="272"/>
                                        </p:tgtEl>
                                        <p:attrNameLst>
                                          <p:attrName>ppt_w</p:attrName>
                                        </p:attrNameLst>
                                      </p:cBhvr>
                                      <p:tavLst>
                                        <p:tav tm="0">
                                          <p:val>
                                            <p:strVal val="4*#ppt_w"/>
                                          </p:val>
                                        </p:tav>
                                        <p:tav tm="100000">
                                          <p:val>
                                            <p:strVal val="#ppt_w"/>
                                          </p:val>
                                        </p:tav>
                                      </p:tavLst>
                                    </p:anim>
                                    <p:anim calcmode="lin" valueType="num">
                                      <p:cBhvr>
                                        <p:cTn id="8" dur="500" fill="hold"/>
                                        <p:tgtEl>
                                          <p:spTgt spid="2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190047" y="2622563"/>
            <a:ext cx="12397622"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98500" indent="-381000" algn="l">
              <a:buSzPct val="171000"/>
              <a:buChar char="•"/>
              <a:defRPr sz="2800"/>
            </a:pPr>
            <a:r>
              <a:rPr sz="1800" err="1"/>
              <a:t>Colour</a:t>
            </a:r>
            <a:r>
              <a:rPr sz="1800" dirty="0"/>
              <a:t> Wheel: </a:t>
            </a:r>
            <a:br>
              <a:rPr lang="en-US" sz="1800" dirty="0"/>
            </a:br>
            <a:r>
              <a:rPr sz="1800" u="sng" dirty="0">
                <a:hlinkClick r:id="rId2"/>
              </a:rPr>
              <a:t>https://commons.wikimedia.org/wiki/File:Color_Wheel.PNG</a:t>
            </a:r>
            <a:endParaRPr lang="en-US" sz="1800" u="sng"/>
          </a:p>
          <a:p>
            <a:pPr marL="698500" indent="-381000" algn="l">
              <a:buSzPct val="171000"/>
              <a:buChar char="•"/>
              <a:defRPr sz="2800"/>
            </a:pPr>
            <a:r>
              <a:rPr sz="1800" dirty="0"/>
              <a:t>Hue, Saturation, Lightness Model:</a:t>
            </a:r>
            <a:br>
              <a:rPr lang="en-US" sz="1800" dirty="0"/>
            </a:br>
            <a:r>
              <a:rPr sz="1800" u="sng" dirty="0">
                <a:hlinkClick r:id="rId3"/>
              </a:rPr>
              <a:t>https://commons.wikimedia.org/wiki/File%3AHSL_color_solid_cylinder_alpha_lowgamma.png</a:t>
            </a:r>
            <a:r>
              <a:rPr lang="en-US" sz="1800" dirty="0"/>
              <a:t> </a:t>
            </a:r>
          </a:p>
          <a:p>
            <a:pPr marL="698500" indent="-381000" algn="l">
              <a:buSzPct val="171000"/>
              <a:buFont typeface="Arial"/>
              <a:buChar char="•"/>
              <a:defRPr sz="2800"/>
            </a:pPr>
            <a:r>
              <a:rPr lang="en-US" sz="1800" dirty="0"/>
              <a:t>Color </a:t>
            </a:r>
            <a:r>
              <a:rPr lang="en-US" sz="1800" dirty="0" err="1"/>
              <a:t>Gamuts</a:t>
            </a:r>
            <a:r>
              <a:rPr lang="en-US" sz="1800" dirty="0"/>
              <a:t>:</a:t>
            </a:r>
            <a:br>
              <a:rPr lang="en-US" sz="1800" dirty="0"/>
            </a:br>
            <a:r>
              <a:rPr lang="en-US" sz="1800" dirty="0">
                <a:ea typeface="+mn-lt"/>
                <a:cs typeface="+mn-lt"/>
                <a:hlinkClick r:id="rId4"/>
              </a:rPr>
              <a:t>https://commons.wikimedia.org/wiki/File:CIE1931xy_gamut_comparison_CreativeCommons_v03_P3_Rec2020.svg</a:t>
            </a:r>
            <a:r>
              <a:rPr lang="en-US" sz="1800" dirty="0">
                <a:ea typeface="+mn-lt"/>
                <a:cs typeface="+mn-lt"/>
              </a:rPr>
              <a:t> </a:t>
            </a:r>
            <a:endParaRPr lang="en-US" sz="1800" dirty="0"/>
          </a:p>
        </p:txBody>
      </p:sp>
      <p:sp>
        <p:nvSpPr>
          <p:cNvPr id="276" name="Shape 276"/>
          <p:cNvSpPr/>
          <p:nvPr/>
        </p:nvSpPr>
        <p:spPr>
          <a:xfrm>
            <a:off x="2254578" y="577850"/>
            <a:ext cx="8485189"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Image Attribution</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6527800" y="-25400"/>
            <a:ext cx="6629400" cy="9982200"/>
          </a:xfrm>
          <a:prstGeom prst="rect">
            <a:avLst/>
          </a:prstGeom>
          <a:solidFill>
            <a:srgbClr val="00000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43" name="500px-SubtractiveColor.svg.png"/>
          <p:cNvPicPr>
            <a:picLocks noChangeAspect="1"/>
          </p:cNvPicPr>
          <p:nvPr/>
        </p:nvPicPr>
        <p:blipFill>
          <a:blip r:embed="rId3"/>
          <a:stretch>
            <a:fillRect/>
          </a:stretch>
        </p:blipFill>
        <p:spPr>
          <a:xfrm>
            <a:off x="88900" y="1701800"/>
            <a:ext cx="6350000" cy="6350000"/>
          </a:xfrm>
          <a:prstGeom prst="rect">
            <a:avLst/>
          </a:prstGeom>
          <a:ln w="12700">
            <a:miter lim="400000"/>
          </a:ln>
        </p:spPr>
      </p:pic>
      <p:pic>
        <p:nvPicPr>
          <p:cNvPr id="144" name="400px-AdditiveColor.svg.png"/>
          <p:cNvPicPr>
            <a:picLocks noChangeAspect="1"/>
          </p:cNvPicPr>
          <p:nvPr/>
        </p:nvPicPr>
        <p:blipFill>
          <a:blip r:embed="rId4"/>
          <a:stretch>
            <a:fillRect/>
          </a:stretch>
        </p:blipFill>
        <p:spPr>
          <a:xfrm>
            <a:off x="6642100" y="1752600"/>
            <a:ext cx="6261100" cy="6261100"/>
          </a:xfrm>
          <a:prstGeom prst="rect">
            <a:avLst/>
          </a:prstGeom>
          <a:ln w="12700">
            <a:miter lim="400000"/>
          </a:ln>
        </p:spPr>
      </p:pic>
      <p:sp>
        <p:nvSpPr>
          <p:cNvPr id="145" name="Shape 145"/>
          <p:cNvSpPr/>
          <p:nvPr/>
        </p:nvSpPr>
        <p:spPr>
          <a:xfrm>
            <a:off x="852865" y="698500"/>
            <a:ext cx="4811615" cy="8001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a:lvl1pPr>
          </a:lstStyle>
          <a:p>
            <a:r>
              <a:t>Subtractive Colour</a:t>
            </a:r>
          </a:p>
        </p:txBody>
      </p:sp>
      <p:sp>
        <p:nvSpPr>
          <p:cNvPr id="146" name="Shape 146"/>
          <p:cNvSpPr/>
          <p:nvPr/>
        </p:nvSpPr>
        <p:spPr>
          <a:xfrm>
            <a:off x="7739360" y="704850"/>
            <a:ext cx="4107062" cy="8001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Additive Colour</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43"/>
                                        </p:tgtEl>
                                        <p:attrNameLst>
                                          <p:attrName>style.visibility</p:attrName>
                                        </p:attrNameLst>
                                      </p:cBhvr>
                                      <p:to>
                                        <p:strVal val="visible"/>
                                      </p:to>
                                    </p:set>
                                    <p:animEffect transition="in" filter="dissolve">
                                      <p:cBhvr>
                                        <p:cTn id="7" dur="1000"/>
                                        <p:tgtEl>
                                          <p:spTgt spid="143"/>
                                        </p:tgtEl>
                                      </p:cBhvr>
                                    </p:animEffect>
                                  </p:childTnLst>
                                </p:cTn>
                              </p:par>
                            </p:childTnLst>
                          </p:cTn>
                        </p:par>
                        <p:par>
                          <p:cTn id="8" fill="hold">
                            <p:stCondLst>
                              <p:cond delay="1000"/>
                            </p:stCondLst>
                            <p:childTnLst>
                              <p:par>
                                <p:cTn id="9" presetID="1" presetClass="entr" presetSubtype="0" fill="hold" grpId="0" nodeType="afterEffect">
                                  <p:stCondLst>
                                    <p:cond delay="0"/>
                                  </p:stCondLst>
                                  <p:iterate>
                                    <p:tmAbs val="0"/>
                                  </p:iterate>
                                  <p:childTnLst>
                                    <p:set>
                                      <p:cBhvr>
                                        <p:cTn id="10" fill="hold"/>
                                        <p:tgtEl>
                                          <p:spTgt spid="1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144"/>
                                        </p:tgtEl>
                                        <p:attrNameLst>
                                          <p:attrName>style.visibility</p:attrName>
                                        </p:attrNameLst>
                                      </p:cBhvr>
                                      <p:to>
                                        <p:strVal val="visible"/>
                                      </p:to>
                                    </p:set>
                                    <p:animEffect transition="in" filter="dissolve">
                                      <p:cBhvr>
                                        <p:cTn id="15" dur="1000"/>
                                        <p:tgtEl>
                                          <p:spTgt spid="144"/>
                                        </p:tgtEl>
                                      </p:cBhvr>
                                    </p:animEffect>
                                  </p:childTnLst>
                                </p:cTn>
                              </p:par>
                            </p:childTnLst>
                          </p:cTn>
                        </p:par>
                        <p:par>
                          <p:cTn id="16" fill="hold">
                            <p:stCondLst>
                              <p:cond delay="1000"/>
                            </p:stCondLst>
                            <p:childTnLst>
                              <p:par>
                                <p:cTn id="17" presetID="1" presetClass="entr" presetSubtype="0" fill="hold" grpId="0" nodeType="afterEffect">
                                  <p:stCondLst>
                                    <p:cond delay="0"/>
                                  </p:stCondLst>
                                  <p:iterate>
                                    <p:tmAbs val="0"/>
                                  </p:iterate>
                                  <p:childTnLst>
                                    <p:set>
                                      <p:cBhvr>
                                        <p:cTn id="18" fill="hold"/>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advAuto="0"/>
      <p:bldP spid="144" grpId="0" animBg="1" advAuto="0"/>
      <p:bldP spid="145" grpId="0" animBg="1" advAuto="0"/>
      <p:bldP spid="14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lor chart&#10;&#10;Description automatically generated">
            <a:extLst>
              <a:ext uri="{FF2B5EF4-FFF2-40B4-BE49-F238E27FC236}">
                <a16:creationId xmlns:a16="http://schemas.microsoft.com/office/drawing/2014/main" id="{F69AF2D6-2F1E-B98F-909B-D990107CBB71}"/>
              </a:ext>
            </a:extLst>
          </p:cNvPr>
          <p:cNvPicPr>
            <a:picLocks noChangeAspect="1"/>
          </p:cNvPicPr>
          <p:nvPr/>
        </p:nvPicPr>
        <p:blipFill>
          <a:blip r:embed="rId2"/>
          <a:stretch>
            <a:fillRect/>
          </a:stretch>
        </p:blipFill>
        <p:spPr>
          <a:xfrm>
            <a:off x="2745740" y="1724396"/>
            <a:ext cx="7511626" cy="8021743"/>
          </a:xfrm>
          <a:prstGeom prst="rect">
            <a:avLst/>
          </a:prstGeom>
        </p:spPr>
      </p:pic>
      <p:sp>
        <p:nvSpPr>
          <p:cNvPr id="5" name="Shape 178">
            <a:extLst>
              <a:ext uri="{FF2B5EF4-FFF2-40B4-BE49-F238E27FC236}">
                <a16:creationId xmlns:a16="http://schemas.microsoft.com/office/drawing/2014/main" id="{59AB675A-F689-8BFA-1248-864665CBE5F2}"/>
              </a:ext>
            </a:extLst>
          </p:cNvPr>
          <p:cNvSpPr/>
          <p:nvPr/>
        </p:nvSpPr>
        <p:spPr>
          <a:xfrm>
            <a:off x="4166407" y="554812"/>
            <a:ext cx="4661534"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400"/>
            </a:lvl1pPr>
          </a:lstStyle>
          <a:p>
            <a:r>
              <a:rPr lang="en-US" dirty="0"/>
              <a:t>Color </a:t>
            </a:r>
            <a:r>
              <a:rPr lang="en-US" dirty="0" err="1"/>
              <a:t>Gamuts</a:t>
            </a:r>
          </a:p>
        </p:txBody>
      </p:sp>
    </p:spTree>
    <p:extLst>
      <p:ext uri="{BB962C8B-B14F-4D97-AF65-F5344CB8AC3E}">
        <p14:creationId xmlns:p14="http://schemas.microsoft.com/office/powerpoint/2010/main" val="11992943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pic>
        <p:nvPicPr>
          <p:cNvPr id="151" name="8655509625_304885efd9_m.jpg"/>
          <p:cNvPicPr>
            <a:picLocks noChangeAspect="1"/>
          </p:cNvPicPr>
          <p:nvPr/>
        </p:nvPicPr>
        <p:blipFill>
          <a:blip r:embed="rId2"/>
          <a:stretch>
            <a:fillRect/>
          </a:stretch>
        </p:blipFill>
        <p:spPr>
          <a:xfrm>
            <a:off x="5562600" y="5283200"/>
            <a:ext cx="2286000" cy="3048000"/>
          </a:xfrm>
          <a:prstGeom prst="rect">
            <a:avLst/>
          </a:prstGeom>
          <a:ln w="127000">
            <a:solidFill>
              <a:srgbClr val="FFFFFF"/>
            </a:solidFill>
            <a:miter lim="400000"/>
          </a:ln>
        </p:spPr>
      </p:pic>
      <p:sp>
        <p:nvSpPr>
          <p:cNvPr id="152" name="Shape 152"/>
          <p:cNvSpPr/>
          <p:nvPr/>
        </p:nvSpPr>
        <p:spPr>
          <a:xfrm>
            <a:off x="5159654" y="3600450"/>
            <a:ext cx="2675037"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Courier New"/>
                <a:ea typeface="Courier New"/>
                <a:cs typeface="Courier New"/>
                <a:sym typeface="Courier New"/>
              </a:defRPr>
            </a:lvl1pPr>
          </a:lstStyle>
          <a:p>
            <a:r>
              <a:t>#865E95;</a:t>
            </a:r>
          </a:p>
        </p:txBody>
      </p:sp>
      <p:sp>
        <p:nvSpPr>
          <p:cNvPr id="153" name="Shape 153"/>
          <p:cNvSpPr/>
          <p:nvPr/>
        </p:nvSpPr>
        <p:spPr>
          <a:xfrm>
            <a:off x="5156200" y="4876800"/>
            <a:ext cx="1270000" cy="1270000"/>
          </a:xfrm>
          <a:prstGeom prst="rect">
            <a:avLst/>
          </a:prstGeom>
          <a:solidFill>
            <a:srgbClr val="9975A6"/>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grpSp>
        <p:nvGrpSpPr>
          <p:cNvPr id="159" name="Group 159"/>
          <p:cNvGrpSpPr/>
          <p:nvPr/>
        </p:nvGrpSpPr>
        <p:grpSpPr>
          <a:xfrm>
            <a:off x="4042847" y="1981200"/>
            <a:ext cx="2213914" cy="2488320"/>
            <a:chOff x="0" y="0"/>
            <a:chExt cx="2213912" cy="2488319"/>
          </a:xfrm>
        </p:grpSpPr>
        <p:pic>
          <p:nvPicPr>
            <p:cNvPr id="154" name="Picture 153"/>
            <p:cNvPicPr>
              <a:picLocks/>
            </p:cNvPicPr>
            <p:nvPr/>
          </p:nvPicPr>
          <p:blipFill>
            <a:blip r:embed="rId3"/>
            <a:stretch>
              <a:fillRect/>
            </a:stretch>
          </p:blipFill>
          <p:spPr>
            <a:xfrm>
              <a:off x="1374599" y="1472551"/>
              <a:ext cx="839314" cy="1015769"/>
            </a:xfrm>
            <a:prstGeom prst="rect">
              <a:avLst/>
            </a:prstGeom>
            <a:effectLst/>
          </p:spPr>
        </p:pic>
        <p:sp>
          <p:nvSpPr>
            <p:cNvPr id="156" name="Shape 156"/>
            <p:cNvSpPr/>
            <p:nvPr/>
          </p:nvSpPr>
          <p:spPr>
            <a:xfrm>
              <a:off x="0" y="0"/>
              <a:ext cx="946250"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red</a:t>
              </a:r>
            </a:p>
          </p:txBody>
        </p:sp>
        <p:pic>
          <p:nvPicPr>
            <p:cNvPr id="157" name="Picture 156"/>
            <p:cNvPicPr>
              <a:picLocks/>
            </p:cNvPicPr>
            <p:nvPr/>
          </p:nvPicPr>
          <p:blipFill>
            <a:blip r:embed="rId4"/>
            <a:stretch>
              <a:fillRect/>
            </a:stretch>
          </p:blipFill>
          <p:spPr>
            <a:xfrm>
              <a:off x="960851" y="460026"/>
              <a:ext cx="1055770" cy="1132607"/>
            </a:xfrm>
            <a:prstGeom prst="rect">
              <a:avLst/>
            </a:prstGeom>
            <a:effectLst/>
          </p:spPr>
        </p:pic>
      </p:grpSp>
      <p:grpSp>
        <p:nvGrpSpPr>
          <p:cNvPr id="165" name="Group 165"/>
          <p:cNvGrpSpPr/>
          <p:nvPr/>
        </p:nvGrpSpPr>
        <p:grpSpPr>
          <a:xfrm>
            <a:off x="6073644" y="1536700"/>
            <a:ext cx="3172156" cy="2932802"/>
            <a:chOff x="-38457" y="0"/>
            <a:chExt cx="3172154" cy="2932801"/>
          </a:xfrm>
        </p:grpSpPr>
        <p:pic>
          <p:nvPicPr>
            <p:cNvPr id="160" name="Picture 159"/>
            <p:cNvPicPr>
              <a:picLocks/>
            </p:cNvPicPr>
            <p:nvPr/>
          </p:nvPicPr>
          <p:blipFill>
            <a:blip r:embed="rId5"/>
            <a:stretch>
              <a:fillRect/>
            </a:stretch>
          </p:blipFill>
          <p:spPr>
            <a:xfrm>
              <a:off x="-38459" y="1917051"/>
              <a:ext cx="852038" cy="1015751"/>
            </a:xfrm>
            <a:prstGeom prst="rect">
              <a:avLst/>
            </a:prstGeom>
            <a:effectLst/>
          </p:spPr>
        </p:pic>
        <p:sp>
          <p:nvSpPr>
            <p:cNvPr id="162" name="Shape 162"/>
            <p:cNvSpPr/>
            <p:nvPr/>
          </p:nvSpPr>
          <p:spPr>
            <a:xfrm>
              <a:off x="1641248" y="0"/>
              <a:ext cx="1492449"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green</a:t>
              </a:r>
            </a:p>
          </p:txBody>
        </p:sp>
        <p:pic>
          <p:nvPicPr>
            <p:cNvPr id="163" name="Picture 162"/>
            <p:cNvPicPr>
              <a:picLocks/>
            </p:cNvPicPr>
            <p:nvPr/>
          </p:nvPicPr>
          <p:blipFill>
            <a:blip r:embed="rId6"/>
            <a:stretch>
              <a:fillRect/>
            </a:stretch>
          </p:blipFill>
          <p:spPr>
            <a:xfrm flipH="1">
              <a:off x="201132" y="459530"/>
              <a:ext cx="1474595" cy="1634985"/>
            </a:xfrm>
            <a:prstGeom prst="rect">
              <a:avLst/>
            </a:prstGeom>
            <a:effectLst/>
          </p:spPr>
        </p:pic>
      </p:grpSp>
      <p:grpSp>
        <p:nvGrpSpPr>
          <p:cNvPr id="171" name="Group 171"/>
          <p:cNvGrpSpPr/>
          <p:nvPr/>
        </p:nvGrpSpPr>
        <p:grpSpPr>
          <a:xfrm>
            <a:off x="6746727" y="3352151"/>
            <a:ext cx="3559522" cy="1715149"/>
            <a:chOff x="-38474" y="-38108"/>
            <a:chExt cx="3559520" cy="1715148"/>
          </a:xfrm>
        </p:grpSpPr>
        <p:pic>
          <p:nvPicPr>
            <p:cNvPr id="166" name="Picture 165"/>
            <p:cNvPicPr>
              <a:picLocks/>
            </p:cNvPicPr>
            <p:nvPr/>
          </p:nvPicPr>
          <p:blipFill>
            <a:blip r:embed="rId7"/>
            <a:stretch>
              <a:fillRect/>
            </a:stretch>
          </p:blipFill>
          <p:spPr>
            <a:xfrm>
              <a:off x="-38475" y="-38109"/>
              <a:ext cx="890213" cy="1015705"/>
            </a:xfrm>
            <a:prstGeom prst="rect">
              <a:avLst/>
            </a:prstGeom>
            <a:effectLst/>
          </p:spPr>
        </p:pic>
        <p:sp>
          <p:nvSpPr>
            <p:cNvPr id="168" name="Shape 168"/>
            <p:cNvSpPr/>
            <p:nvPr/>
          </p:nvSpPr>
          <p:spPr>
            <a:xfrm>
              <a:off x="2371497" y="876940"/>
              <a:ext cx="1149550" cy="800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blue</a:t>
              </a:r>
            </a:p>
          </p:txBody>
        </p:sp>
        <p:pic>
          <p:nvPicPr>
            <p:cNvPr id="169" name="Picture 168"/>
            <p:cNvPicPr>
              <a:picLocks/>
            </p:cNvPicPr>
            <p:nvPr/>
          </p:nvPicPr>
          <p:blipFill>
            <a:blip r:embed="rId8"/>
            <a:stretch>
              <a:fillRect/>
            </a:stretch>
          </p:blipFill>
          <p:spPr>
            <a:xfrm>
              <a:off x="583964" y="843941"/>
              <a:ext cx="1764867" cy="724877"/>
            </a:xfrm>
            <a:prstGeom prst="rect">
              <a:avLst/>
            </a:prstGeom>
            <a:effectLst/>
          </p:spPr>
        </p:pic>
      </p:grpSp>
      <p:grpSp>
        <p:nvGrpSpPr>
          <p:cNvPr id="177" name="Group 177"/>
          <p:cNvGrpSpPr/>
          <p:nvPr/>
        </p:nvGrpSpPr>
        <p:grpSpPr>
          <a:xfrm>
            <a:off x="755749" y="3187699"/>
            <a:ext cx="4848374" cy="1507694"/>
            <a:chOff x="0" y="0"/>
            <a:chExt cx="4848373" cy="1507692"/>
          </a:xfrm>
        </p:grpSpPr>
        <p:pic>
          <p:nvPicPr>
            <p:cNvPr id="172" name="Picture 171"/>
            <p:cNvPicPr>
              <a:picLocks/>
            </p:cNvPicPr>
            <p:nvPr/>
          </p:nvPicPr>
          <p:blipFill>
            <a:blip r:embed="rId9"/>
            <a:stretch>
              <a:fillRect/>
            </a:stretch>
          </p:blipFill>
          <p:spPr>
            <a:xfrm>
              <a:off x="4390876" y="266050"/>
              <a:ext cx="457498" cy="1016632"/>
            </a:xfrm>
            <a:prstGeom prst="rect">
              <a:avLst/>
            </a:prstGeom>
            <a:effectLst/>
          </p:spPr>
        </p:pic>
        <p:sp>
          <p:nvSpPr>
            <p:cNvPr id="174" name="Shape 174"/>
            <p:cNvSpPr/>
            <p:nvPr/>
          </p:nvSpPr>
          <p:spPr>
            <a:xfrm>
              <a:off x="0" y="0"/>
              <a:ext cx="3143250"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hexadecimal</a:t>
              </a:r>
            </a:p>
          </p:txBody>
        </p:sp>
        <p:pic>
          <p:nvPicPr>
            <p:cNvPr id="175" name="Picture 174"/>
            <p:cNvPicPr>
              <a:picLocks/>
            </p:cNvPicPr>
            <p:nvPr/>
          </p:nvPicPr>
          <p:blipFill>
            <a:blip r:embed="rId10"/>
            <a:stretch>
              <a:fillRect/>
            </a:stretch>
          </p:blipFill>
          <p:spPr>
            <a:xfrm flipH="1">
              <a:off x="1656257" y="686245"/>
              <a:ext cx="2750247" cy="821448"/>
            </a:xfrm>
            <a:prstGeom prst="rect">
              <a:avLst/>
            </a:prstGeom>
            <a:effectLst/>
          </p:spPr>
        </p:pic>
      </p:grpSp>
      <p:sp>
        <p:nvSpPr>
          <p:cNvPr id="178" name="Shape 178"/>
          <p:cNvSpPr/>
          <p:nvPr/>
        </p:nvSpPr>
        <p:spPr>
          <a:xfrm>
            <a:off x="2712572" y="577850"/>
            <a:ext cx="7569201"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Hexadecimal Notation</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ppt_w</p:attrName>
                                        </p:attrNameLst>
                                      </p:cBhvr>
                                      <p:tavLst>
                                        <p:tav tm="0">
                                          <p:val>
                                            <p:strVal val="4*#ppt_w"/>
                                          </p:val>
                                        </p:tav>
                                        <p:tav tm="100000">
                                          <p:val>
                                            <p:strVal val="#ppt_w"/>
                                          </p:val>
                                        </p:tav>
                                      </p:tavLst>
                                    </p:anim>
                                    <p:anim calcmode="lin" valueType="num">
                                      <p:cBhvr>
                                        <p:cTn id="8" dur="500" fill="hold"/>
                                        <p:tgtEl>
                                          <p:spTgt spid="17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159"/>
                                        </p:tgtEl>
                                        <p:attrNameLst>
                                          <p:attrName>style.visibility</p:attrName>
                                        </p:attrNameLst>
                                      </p:cBhvr>
                                      <p:to>
                                        <p:strVal val="visible"/>
                                      </p:to>
                                    </p:set>
                                    <p:anim calcmode="lin" valueType="num">
                                      <p:cBhvr>
                                        <p:cTn id="13" dur="500" fill="hold"/>
                                        <p:tgtEl>
                                          <p:spTgt spid="159"/>
                                        </p:tgtEl>
                                        <p:attrNameLst>
                                          <p:attrName>ppt_w</p:attrName>
                                        </p:attrNameLst>
                                      </p:cBhvr>
                                      <p:tavLst>
                                        <p:tav tm="0">
                                          <p:val>
                                            <p:strVal val="4*#ppt_w"/>
                                          </p:val>
                                        </p:tav>
                                        <p:tav tm="100000">
                                          <p:val>
                                            <p:strVal val="#ppt_w"/>
                                          </p:val>
                                        </p:tav>
                                      </p:tavLst>
                                    </p:anim>
                                    <p:anim calcmode="lin" valueType="num">
                                      <p:cBhvr>
                                        <p:cTn id="14" dur="500" fill="hold"/>
                                        <p:tgtEl>
                                          <p:spTgt spid="159"/>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165"/>
                                        </p:tgtEl>
                                        <p:attrNameLst>
                                          <p:attrName>style.visibility</p:attrName>
                                        </p:attrNameLst>
                                      </p:cBhvr>
                                      <p:to>
                                        <p:strVal val="visible"/>
                                      </p:to>
                                    </p:set>
                                    <p:anim calcmode="lin" valueType="num">
                                      <p:cBhvr>
                                        <p:cTn id="19" dur="500" fill="hold"/>
                                        <p:tgtEl>
                                          <p:spTgt spid="165"/>
                                        </p:tgtEl>
                                        <p:attrNameLst>
                                          <p:attrName>ppt_w</p:attrName>
                                        </p:attrNameLst>
                                      </p:cBhvr>
                                      <p:tavLst>
                                        <p:tav tm="0">
                                          <p:val>
                                            <p:strVal val="4*#ppt_w"/>
                                          </p:val>
                                        </p:tav>
                                        <p:tav tm="100000">
                                          <p:val>
                                            <p:strVal val="#ppt_w"/>
                                          </p:val>
                                        </p:tav>
                                      </p:tavLst>
                                    </p:anim>
                                    <p:anim calcmode="lin" valueType="num">
                                      <p:cBhvr>
                                        <p:cTn id="20" dur="500" fill="hold"/>
                                        <p:tgtEl>
                                          <p:spTgt spid="165"/>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171"/>
                                        </p:tgtEl>
                                        <p:attrNameLst>
                                          <p:attrName>style.visibility</p:attrName>
                                        </p:attrNameLst>
                                      </p:cBhvr>
                                      <p:to>
                                        <p:strVal val="visible"/>
                                      </p:to>
                                    </p:set>
                                    <p:anim calcmode="lin" valueType="num">
                                      <p:cBhvr>
                                        <p:cTn id="25" dur="500" fill="hold"/>
                                        <p:tgtEl>
                                          <p:spTgt spid="171"/>
                                        </p:tgtEl>
                                        <p:attrNameLst>
                                          <p:attrName>ppt_w</p:attrName>
                                        </p:attrNameLst>
                                      </p:cBhvr>
                                      <p:tavLst>
                                        <p:tav tm="0">
                                          <p:val>
                                            <p:strVal val="4*#ppt_w"/>
                                          </p:val>
                                        </p:tav>
                                        <p:tav tm="100000">
                                          <p:val>
                                            <p:strVal val="#ppt_w"/>
                                          </p:val>
                                        </p:tav>
                                      </p:tavLst>
                                    </p:anim>
                                    <p:anim calcmode="lin" valueType="num">
                                      <p:cBhvr>
                                        <p:cTn id="26" dur="500" fill="hold"/>
                                        <p:tgtEl>
                                          <p:spTgt spid="17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advAuto="0"/>
      <p:bldP spid="165" grpId="0" animBg="1" advAuto="0"/>
      <p:bldP spid="171" grpId="0" animBg="1" advAuto="0"/>
      <p:bldP spid="17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pic>
        <p:nvPicPr>
          <p:cNvPr id="181" name="8655509625_304885efd9_m.jpg"/>
          <p:cNvPicPr>
            <a:picLocks noChangeAspect="1"/>
          </p:cNvPicPr>
          <p:nvPr/>
        </p:nvPicPr>
        <p:blipFill>
          <a:blip r:embed="rId2"/>
          <a:stretch>
            <a:fillRect/>
          </a:stretch>
        </p:blipFill>
        <p:spPr>
          <a:xfrm>
            <a:off x="5562600" y="5283200"/>
            <a:ext cx="2286000" cy="3048000"/>
          </a:xfrm>
          <a:prstGeom prst="rect">
            <a:avLst/>
          </a:prstGeom>
          <a:ln w="127000">
            <a:solidFill>
              <a:srgbClr val="FFFFFF"/>
            </a:solidFill>
            <a:miter lim="400000"/>
          </a:ln>
        </p:spPr>
      </p:pic>
      <p:sp>
        <p:nvSpPr>
          <p:cNvPr id="182" name="Shape 182"/>
          <p:cNvSpPr/>
          <p:nvPr/>
        </p:nvSpPr>
        <p:spPr>
          <a:xfrm>
            <a:off x="3879285" y="3600450"/>
            <a:ext cx="5235775"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Courier New"/>
                <a:ea typeface="Courier New"/>
                <a:cs typeface="Courier New"/>
                <a:sym typeface="Courier New"/>
              </a:defRPr>
            </a:lvl1pPr>
          </a:lstStyle>
          <a:p>
            <a:r>
              <a:t>rgb(134,94,149);</a:t>
            </a:r>
          </a:p>
        </p:txBody>
      </p:sp>
      <p:sp>
        <p:nvSpPr>
          <p:cNvPr id="183" name="Shape 183"/>
          <p:cNvSpPr/>
          <p:nvPr/>
        </p:nvSpPr>
        <p:spPr>
          <a:xfrm>
            <a:off x="5156200" y="4876800"/>
            <a:ext cx="1270000" cy="1270000"/>
          </a:xfrm>
          <a:prstGeom prst="rect">
            <a:avLst/>
          </a:prstGeom>
          <a:solidFill>
            <a:srgbClr val="9975A6"/>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grpSp>
        <p:nvGrpSpPr>
          <p:cNvPr id="189" name="Group 189"/>
          <p:cNvGrpSpPr/>
          <p:nvPr/>
        </p:nvGrpSpPr>
        <p:grpSpPr>
          <a:xfrm>
            <a:off x="3750698" y="1981200"/>
            <a:ext cx="4867796" cy="2488570"/>
            <a:chOff x="0" y="0"/>
            <a:chExt cx="4867795" cy="2488569"/>
          </a:xfrm>
        </p:grpSpPr>
        <p:pic>
          <p:nvPicPr>
            <p:cNvPr id="184" name="Picture 183"/>
            <p:cNvPicPr>
              <a:picLocks/>
            </p:cNvPicPr>
            <p:nvPr/>
          </p:nvPicPr>
          <p:blipFill>
            <a:blip r:embed="rId3"/>
            <a:stretch>
              <a:fillRect/>
            </a:stretch>
          </p:blipFill>
          <p:spPr>
            <a:xfrm>
              <a:off x="1286011" y="1472558"/>
              <a:ext cx="3581785" cy="1016012"/>
            </a:xfrm>
            <a:prstGeom prst="rect">
              <a:avLst/>
            </a:prstGeom>
            <a:effectLst/>
          </p:spPr>
        </p:pic>
        <p:sp>
          <p:nvSpPr>
            <p:cNvPr id="186" name="Shape 186"/>
            <p:cNvSpPr/>
            <p:nvPr/>
          </p:nvSpPr>
          <p:spPr>
            <a:xfrm>
              <a:off x="0" y="0"/>
              <a:ext cx="1530549"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0-255</a:t>
              </a:r>
            </a:p>
          </p:txBody>
        </p:sp>
        <p:pic>
          <p:nvPicPr>
            <p:cNvPr id="187" name="Picture 186"/>
            <p:cNvPicPr>
              <a:picLocks/>
            </p:cNvPicPr>
            <p:nvPr/>
          </p:nvPicPr>
          <p:blipFill>
            <a:blip r:embed="rId4"/>
            <a:stretch>
              <a:fillRect/>
            </a:stretch>
          </p:blipFill>
          <p:spPr>
            <a:xfrm>
              <a:off x="1486136" y="511865"/>
              <a:ext cx="842119" cy="1080772"/>
            </a:xfrm>
            <a:prstGeom prst="rect">
              <a:avLst/>
            </a:prstGeom>
            <a:effectLst/>
          </p:spPr>
        </p:pic>
      </p:grpSp>
      <p:sp>
        <p:nvSpPr>
          <p:cNvPr id="190" name="Shape 190"/>
          <p:cNvSpPr/>
          <p:nvPr/>
        </p:nvSpPr>
        <p:spPr>
          <a:xfrm>
            <a:off x="4049842" y="577850"/>
            <a:ext cx="4894661"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RGB Notation</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89"/>
                                        </p:tgtEl>
                                        <p:attrNameLst>
                                          <p:attrName>style.visibility</p:attrName>
                                        </p:attrNameLst>
                                      </p:cBhvr>
                                      <p:to>
                                        <p:strVal val="visible"/>
                                      </p:to>
                                    </p:set>
                                    <p:anim calcmode="lin" valueType="num">
                                      <p:cBhvr>
                                        <p:cTn id="7" dur="500" fill="hold"/>
                                        <p:tgtEl>
                                          <p:spTgt spid="189"/>
                                        </p:tgtEl>
                                        <p:attrNameLst>
                                          <p:attrName>ppt_w</p:attrName>
                                        </p:attrNameLst>
                                      </p:cBhvr>
                                      <p:tavLst>
                                        <p:tav tm="0">
                                          <p:val>
                                            <p:strVal val="4*#ppt_w"/>
                                          </p:val>
                                        </p:tav>
                                        <p:tav tm="100000">
                                          <p:val>
                                            <p:strVal val="#ppt_w"/>
                                          </p:val>
                                        </p:tav>
                                      </p:tavLst>
                                    </p:anim>
                                    <p:anim calcmode="lin" valueType="num">
                                      <p:cBhvr>
                                        <p:cTn id="8" dur="500" fill="hold"/>
                                        <p:tgtEl>
                                          <p:spTgt spid="18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sp>
        <p:nvSpPr>
          <p:cNvPr id="193" name="Shape 193"/>
          <p:cNvSpPr/>
          <p:nvPr/>
        </p:nvSpPr>
        <p:spPr>
          <a:xfrm>
            <a:off x="2919009" y="3600450"/>
            <a:ext cx="7156327"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b="1">
                <a:latin typeface="Courier New"/>
                <a:ea typeface="Courier New"/>
                <a:cs typeface="Courier New"/>
                <a:sym typeface="Courier New"/>
              </a:defRPr>
            </a:pPr>
            <a:r>
              <a:t>rgb</a:t>
            </a:r>
            <a:r>
              <a:rPr>
                <a:solidFill>
                  <a:srgbClr val="FF2600"/>
                </a:solidFill>
              </a:rPr>
              <a:t>a</a:t>
            </a:r>
            <a:r>
              <a:t>(134,94,149,0.75);</a:t>
            </a:r>
          </a:p>
        </p:txBody>
      </p:sp>
      <p:grpSp>
        <p:nvGrpSpPr>
          <p:cNvPr id="199" name="Group 199"/>
          <p:cNvGrpSpPr/>
          <p:nvPr/>
        </p:nvGrpSpPr>
        <p:grpSpPr>
          <a:xfrm>
            <a:off x="2887991" y="2057400"/>
            <a:ext cx="6619246" cy="2412370"/>
            <a:chOff x="0" y="0"/>
            <a:chExt cx="6619245" cy="2412369"/>
          </a:xfrm>
        </p:grpSpPr>
        <p:pic>
          <p:nvPicPr>
            <p:cNvPr id="194" name="Picture 193"/>
            <p:cNvPicPr>
              <a:picLocks/>
            </p:cNvPicPr>
            <p:nvPr/>
          </p:nvPicPr>
          <p:blipFill>
            <a:blip r:embed="rId2"/>
            <a:stretch>
              <a:fillRect/>
            </a:stretch>
          </p:blipFill>
          <p:spPr>
            <a:xfrm>
              <a:off x="4853868" y="1396356"/>
              <a:ext cx="1765378" cy="1016014"/>
            </a:xfrm>
            <a:prstGeom prst="rect">
              <a:avLst/>
            </a:prstGeom>
            <a:effectLst/>
          </p:spPr>
        </p:pic>
        <p:sp>
          <p:nvSpPr>
            <p:cNvPr id="196" name="Shape 196"/>
            <p:cNvSpPr/>
            <p:nvPr/>
          </p:nvSpPr>
          <p:spPr>
            <a:xfrm>
              <a:off x="0" y="0"/>
              <a:ext cx="5110163"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r">
                <a:defRPr sz="4800">
                  <a:solidFill>
                    <a:srgbClr val="FF2600"/>
                  </a:solidFill>
                </a:defRPr>
              </a:lvl1pPr>
            </a:lstStyle>
            <a:p>
              <a:r>
                <a:t>alpha (transparency)</a:t>
              </a:r>
            </a:p>
          </p:txBody>
        </p:sp>
        <p:pic>
          <p:nvPicPr>
            <p:cNvPr id="197" name="Picture 196"/>
            <p:cNvPicPr>
              <a:picLocks/>
            </p:cNvPicPr>
            <p:nvPr/>
          </p:nvPicPr>
          <p:blipFill>
            <a:blip r:embed="rId3"/>
            <a:stretch>
              <a:fillRect/>
            </a:stretch>
          </p:blipFill>
          <p:spPr>
            <a:xfrm>
              <a:off x="5053943" y="435665"/>
              <a:ext cx="842118" cy="1080772"/>
            </a:xfrm>
            <a:prstGeom prst="rect">
              <a:avLst/>
            </a:prstGeom>
            <a:effectLst/>
          </p:spPr>
        </p:pic>
      </p:grpSp>
      <p:pic>
        <p:nvPicPr>
          <p:cNvPr id="200" name="8655509625_304885efd9_m.jpg"/>
          <p:cNvPicPr>
            <a:picLocks noChangeAspect="1"/>
          </p:cNvPicPr>
          <p:nvPr/>
        </p:nvPicPr>
        <p:blipFill>
          <a:blip r:embed="rId4"/>
          <a:stretch>
            <a:fillRect/>
          </a:stretch>
        </p:blipFill>
        <p:spPr>
          <a:xfrm>
            <a:off x="5562600" y="5283200"/>
            <a:ext cx="2286000" cy="3048000"/>
          </a:xfrm>
          <a:prstGeom prst="rect">
            <a:avLst/>
          </a:prstGeom>
          <a:ln w="127000">
            <a:solidFill>
              <a:srgbClr val="FFFFFF"/>
            </a:solidFill>
            <a:miter lim="400000"/>
          </a:ln>
        </p:spPr>
      </p:pic>
      <p:sp>
        <p:nvSpPr>
          <p:cNvPr id="201" name="Shape 201"/>
          <p:cNvSpPr/>
          <p:nvPr/>
        </p:nvSpPr>
        <p:spPr>
          <a:xfrm>
            <a:off x="5156200" y="4876800"/>
            <a:ext cx="1270000" cy="1270000"/>
          </a:xfrm>
          <a:prstGeom prst="rect">
            <a:avLst/>
          </a:prstGeom>
          <a:solidFill>
            <a:srgbClr val="9975A6">
              <a:alpha val="75000"/>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3770641" y="577850"/>
            <a:ext cx="5453063"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RGBA Notation</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99"/>
                                        </p:tgtEl>
                                        <p:attrNameLst>
                                          <p:attrName>style.visibility</p:attrName>
                                        </p:attrNameLst>
                                      </p:cBhvr>
                                      <p:to>
                                        <p:strVal val="visible"/>
                                      </p:to>
                                    </p:set>
                                    <p:anim calcmode="lin" valueType="num">
                                      <p:cBhvr>
                                        <p:cTn id="7" dur="500" fill="hold"/>
                                        <p:tgtEl>
                                          <p:spTgt spid="199"/>
                                        </p:tgtEl>
                                        <p:attrNameLst>
                                          <p:attrName>ppt_w</p:attrName>
                                        </p:attrNameLst>
                                      </p:cBhvr>
                                      <p:tavLst>
                                        <p:tav tm="0">
                                          <p:val>
                                            <p:strVal val="4*#ppt_w"/>
                                          </p:val>
                                        </p:tav>
                                        <p:tav tm="100000">
                                          <p:val>
                                            <p:strVal val="#ppt_w"/>
                                          </p:val>
                                        </p:tav>
                                      </p:tavLst>
                                    </p:anim>
                                    <p:anim calcmode="lin" valueType="num">
                                      <p:cBhvr>
                                        <p:cTn id="8" dur="500" fill="hold"/>
                                        <p:tgtEl>
                                          <p:spTgt spid="19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sp>
        <p:nvSpPr>
          <p:cNvPr id="205" name="Shape 205"/>
          <p:cNvSpPr/>
          <p:nvPr/>
        </p:nvSpPr>
        <p:spPr>
          <a:xfrm>
            <a:off x="3719239" y="3600450"/>
            <a:ext cx="5555867"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Courier New"/>
                <a:ea typeface="Courier New"/>
                <a:cs typeface="Courier New"/>
                <a:sym typeface="Courier New"/>
              </a:defRPr>
            </a:lvl1pPr>
          </a:lstStyle>
          <a:p>
            <a:r>
              <a:t>hsl(284,37%,58%);</a:t>
            </a:r>
          </a:p>
        </p:txBody>
      </p:sp>
      <p:grpSp>
        <p:nvGrpSpPr>
          <p:cNvPr id="211" name="Group 211"/>
          <p:cNvGrpSpPr/>
          <p:nvPr/>
        </p:nvGrpSpPr>
        <p:grpSpPr>
          <a:xfrm>
            <a:off x="4008022" y="1981200"/>
            <a:ext cx="2121026" cy="2450470"/>
            <a:chOff x="0" y="0"/>
            <a:chExt cx="2121025" cy="2450469"/>
          </a:xfrm>
        </p:grpSpPr>
        <p:pic>
          <p:nvPicPr>
            <p:cNvPr id="206" name="Picture 205"/>
            <p:cNvPicPr>
              <a:picLocks/>
            </p:cNvPicPr>
            <p:nvPr/>
          </p:nvPicPr>
          <p:blipFill>
            <a:blip r:embed="rId3"/>
            <a:stretch>
              <a:fillRect/>
            </a:stretch>
          </p:blipFill>
          <p:spPr>
            <a:xfrm>
              <a:off x="735820" y="1434455"/>
              <a:ext cx="1385206" cy="1016015"/>
            </a:xfrm>
            <a:prstGeom prst="rect">
              <a:avLst/>
            </a:prstGeom>
            <a:effectLst/>
          </p:spPr>
        </p:pic>
        <p:sp>
          <p:nvSpPr>
            <p:cNvPr id="208" name="Shape 208"/>
            <p:cNvSpPr/>
            <p:nvPr/>
          </p:nvSpPr>
          <p:spPr>
            <a:xfrm>
              <a:off x="0" y="0"/>
              <a:ext cx="1015901"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hue</a:t>
              </a:r>
            </a:p>
          </p:txBody>
        </p:sp>
        <p:pic>
          <p:nvPicPr>
            <p:cNvPr id="209" name="Picture 208"/>
            <p:cNvPicPr>
              <a:picLocks/>
            </p:cNvPicPr>
            <p:nvPr/>
          </p:nvPicPr>
          <p:blipFill>
            <a:blip r:embed="rId4"/>
            <a:stretch>
              <a:fillRect/>
            </a:stretch>
          </p:blipFill>
          <p:spPr>
            <a:xfrm>
              <a:off x="1012913" y="473765"/>
              <a:ext cx="842118" cy="1080772"/>
            </a:xfrm>
            <a:prstGeom prst="rect">
              <a:avLst/>
            </a:prstGeom>
            <a:effectLst/>
          </p:spPr>
        </p:pic>
      </p:grpSp>
      <p:grpSp>
        <p:nvGrpSpPr>
          <p:cNvPr id="217" name="Group 217"/>
          <p:cNvGrpSpPr/>
          <p:nvPr/>
        </p:nvGrpSpPr>
        <p:grpSpPr>
          <a:xfrm>
            <a:off x="6121115" y="1993900"/>
            <a:ext cx="3673215" cy="2438729"/>
            <a:chOff x="-38164" y="0"/>
            <a:chExt cx="3673214" cy="2438728"/>
          </a:xfrm>
        </p:grpSpPr>
        <p:pic>
          <p:nvPicPr>
            <p:cNvPr id="212" name="Picture 211"/>
            <p:cNvPicPr>
              <a:picLocks/>
            </p:cNvPicPr>
            <p:nvPr/>
          </p:nvPicPr>
          <p:blipFill>
            <a:blip r:embed="rId3"/>
            <a:stretch>
              <a:fillRect/>
            </a:stretch>
          </p:blipFill>
          <p:spPr>
            <a:xfrm rot="10801611">
              <a:off x="-37927" y="1422389"/>
              <a:ext cx="1385206" cy="1016016"/>
            </a:xfrm>
            <a:prstGeom prst="rect">
              <a:avLst/>
            </a:prstGeom>
            <a:effectLst/>
          </p:spPr>
        </p:pic>
        <p:sp>
          <p:nvSpPr>
            <p:cNvPr id="214" name="Shape 214"/>
            <p:cNvSpPr/>
            <p:nvPr/>
          </p:nvSpPr>
          <p:spPr>
            <a:xfrm>
              <a:off x="1038891" y="0"/>
              <a:ext cx="2596159"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4800">
                  <a:solidFill>
                    <a:srgbClr val="FF2600"/>
                  </a:solidFill>
                </a:defRPr>
              </a:lvl1pPr>
            </a:lstStyle>
            <a:p>
              <a:r>
                <a:t>saturation</a:t>
              </a:r>
            </a:p>
          </p:txBody>
        </p:sp>
        <p:pic>
          <p:nvPicPr>
            <p:cNvPr id="215" name="Picture 214"/>
            <p:cNvPicPr>
              <a:picLocks/>
            </p:cNvPicPr>
            <p:nvPr/>
          </p:nvPicPr>
          <p:blipFill>
            <a:blip r:embed="rId4"/>
            <a:stretch>
              <a:fillRect/>
            </a:stretch>
          </p:blipFill>
          <p:spPr>
            <a:xfrm flipH="1">
              <a:off x="132418" y="457193"/>
              <a:ext cx="842118" cy="1080771"/>
            </a:xfrm>
            <a:prstGeom prst="rect">
              <a:avLst/>
            </a:prstGeom>
            <a:effectLst/>
          </p:spPr>
        </p:pic>
      </p:grpSp>
      <p:grpSp>
        <p:nvGrpSpPr>
          <p:cNvPr id="223" name="Group 223"/>
          <p:cNvGrpSpPr/>
          <p:nvPr/>
        </p:nvGrpSpPr>
        <p:grpSpPr>
          <a:xfrm>
            <a:off x="7518572" y="3416294"/>
            <a:ext cx="3411464" cy="2293884"/>
            <a:chOff x="-37927" y="-37798"/>
            <a:chExt cx="3411464" cy="2293883"/>
          </a:xfrm>
        </p:grpSpPr>
        <p:pic>
          <p:nvPicPr>
            <p:cNvPr id="218" name="Picture 217"/>
            <p:cNvPicPr>
              <a:picLocks/>
            </p:cNvPicPr>
            <p:nvPr/>
          </p:nvPicPr>
          <p:blipFill>
            <a:blip r:embed="rId3"/>
            <a:stretch>
              <a:fillRect/>
            </a:stretch>
          </p:blipFill>
          <p:spPr>
            <a:xfrm rot="1611" flipH="1">
              <a:off x="-37927" y="-37798"/>
              <a:ext cx="1385206" cy="1016015"/>
            </a:xfrm>
            <a:prstGeom prst="rect">
              <a:avLst/>
            </a:prstGeom>
            <a:effectLst/>
          </p:spPr>
        </p:pic>
        <p:sp>
          <p:nvSpPr>
            <p:cNvPr id="220" name="Shape 220"/>
            <p:cNvSpPr/>
            <p:nvPr/>
          </p:nvSpPr>
          <p:spPr>
            <a:xfrm>
              <a:off x="1057197" y="1414829"/>
              <a:ext cx="2316340" cy="841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l">
                <a:defRPr sz="4800">
                  <a:solidFill>
                    <a:srgbClr val="FF2600"/>
                  </a:solidFill>
                </a:defRPr>
              </a:lvl1pPr>
            </a:lstStyle>
            <a:p>
              <a:r>
                <a:rPr lang="en-US" dirty="0"/>
                <a:t>lightness</a:t>
              </a:r>
              <a:endParaRPr dirty="0" err="1"/>
            </a:p>
          </p:txBody>
        </p:sp>
        <p:pic>
          <p:nvPicPr>
            <p:cNvPr id="221" name="Picture 220"/>
            <p:cNvPicPr>
              <a:picLocks/>
            </p:cNvPicPr>
            <p:nvPr/>
          </p:nvPicPr>
          <p:blipFill>
            <a:blip r:embed="rId4"/>
            <a:stretch>
              <a:fillRect/>
            </a:stretch>
          </p:blipFill>
          <p:spPr>
            <a:xfrm rot="10800000">
              <a:off x="183217" y="876596"/>
              <a:ext cx="842118" cy="1080771"/>
            </a:xfrm>
            <a:prstGeom prst="rect">
              <a:avLst/>
            </a:prstGeom>
            <a:effectLst/>
          </p:spPr>
        </p:pic>
      </p:grpSp>
      <p:pic>
        <p:nvPicPr>
          <p:cNvPr id="224" name="8655509625_304885efd9_m.jpg"/>
          <p:cNvPicPr>
            <a:picLocks noChangeAspect="1"/>
          </p:cNvPicPr>
          <p:nvPr/>
        </p:nvPicPr>
        <p:blipFill>
          <a:blip r:embed="rId5"/>
          <a:stretch>
            <a:fillRect/>
          </a:stretch>
        </p:blipFill>
        <p:spPr>
          <a:xfrm>
            <a:off x="5562600" y="5283200"/>
            <a:ext cx="2286000" cy="3048000"/>
          </a:xfrm>
          <a:prstGeom prst="rect">
            <a:avLst/>
          </a:prstGeom>
          <a:ln w="127000">
            <a:solidFill>
              <a:srgbClr val="FFFFFF"/>
            </a:solidFill>
            <a:miter lim="400000"/>
          </a:ln>
        </p:spPr>
      </p:pic>
      <p:sp>
        <p:nvSpPr>
          <p:cNvPr id="225" name="Shape 225"/>
          <p:cNvSpPr/>
          <p:nvPr/>
        </p:nvSpPr>
        <p:spPr>
          <a:xfrm>
            <a:off x="5156200" y="4876800"/>
            <a:ext cx="1270000" cy="1270000"/>
          </a:xfrm>
          <a:prstGeom prst="rect">
            <a:avLst/>
          </a:prstGeom>
          <a:solidFill>
            <a:srgbClr val="9975A6"/>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26" name="Shape 226"/>
          <p:cNvSpPr/>
          <p:nvPr/>
        </p:nvSpPr>
        <p:spPr>
          <a:xfrm>
            <a:off x="4143306" y="577850"/>
            <a:ext cx="4707733"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HSL Notation</a:t>
            </a:r>
          </a:p>
        </p:txBody>
      </p:sp>
      <p:pic>
        <p:nvPicPr>
          <p:cNvPr id="227" name="pasted-image.tiff"/>
          <p:cNvPicPr>
            <a:picLocks noChangeAspect="1"/>
          </p:cNvPicPr>
          <p:nvPr/>
        </p:nvPicPr>
        <p:blipFill>
          <a:blip r:embed="rId6"/>
          <a:stretch>
            <a:fillRect/>
          </a:stretch>
        </p:blipFill>
        <p:spPr>
          <a:xfrm>
            <a:off x="558800" y="2495550"/>
            <a:ext cx="3026586" cy="317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11"/>
                                        </p:tgtEl>
                                        <p:attrNameLst>
                                          <p:attrName>style.visibility</p:attrName>
                                        </p:attrNameLst>
                                      </p:cBhvr>
                                      <p:to>
                                        <p:strVal val="visible"/>
                                      </p:to>
                                    </p:set>
                                    <p:anim calcmode="lin" valueType="num">
                                      <p:cBhvr>
                                        <p:cTn id="7" dur="500" fill="hold"/>
                                        <p:tgtEl>
                                          <p:spTgt spid="211"/>
                                        </p:tgtEl>
                                        <p:attrNameLst>
                                          <p:attrName>ppt_w</p:attrName>
                                        </p:attrNameLst>
                                      </p:cBhvr>
                                      <p:tavLst>
                                        <p:tav tm="0">
                                          <p:val>
                                            <p:strVal val="4*#ppt_w"/>
                                          </p:val>
                                        </p:tav>
                                        <p:tav tm="100000">
                                          <p:val>
                                            <p:strVal val="#ppt_w"/>
                                          </p:val>
                                        </p:tav>
                                      </p:tavLst>
                                    </p:anim>
                                    <p:anim calcmode="lin" valueType="num">
                                      <p:cBhvr>
                                        <p:cTn id="8" dur="500" fill="hold"/>
                                        <p:tgtEl>
                                          <p:spTgt spid="211"/>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fill="hold" grpId="0" nodeType="clickEffect">
                                  <p:stCondLst>
                                    <p:cond delay="0"/>
                                  </p:stCondLst>
                                  <p:iterate>
                                    <p:tmAbs val="0"/>
                                  </p:iterate>
                                  <p:childTnLst>
                                    <p:set>
                                      <p:cBhvr>
                                        <p:cTn id="12" fill="hold"/>
                                        <p:tgtEl>
                                          <p:spTgt spid="227"/>
                                        </p:tgtEl>
                                        <p:attrNameLst>
                                          <p:attrName>style.visibility</p:attrName>
                                        </p:attrNameLst>
                                      </p:cBhvr>
                                      <p:to>
                                        <p:strVal val="visible"/>
                                      </p:to>
                                    </p:set>
                                    <p:animEffect transition="in" filter="dissolve">
                                      <p:cBhvr>
                                        <p:cTn id="13" dur="500"/>
                                        <p:tgtEl>
                                          <p:spTgt spid="227"/>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grpId="0" nodeType="clickEffect">
                                  <p:stCondLst>
                                    <p:cond delay="0"/>
                                  </p:stCondLst>
                                  <p:iterate>
                                    <p:tmAbs val="0"/>
                                  </p:iterate>
                                  <p:childTnLst>
                                    <p:set>
                                      <p:cBhvr>
                                        <p:cTn id="17" fill="hold"/>
                                        <p:tgtEl>
                                          <p:spTgt spid="217"/>
                                        </p:tgtEl>
                                        <p:attrNameLst>
                                          <p:attrName>style.visibility</p:attrName>
                                        </p:attrNameLst>
                                      </p:cBhvr>
                                      <p:to>
                                        <p:strVal val="visible"/>
                                      </p:to>
                                    </p:set>
                                    <p:anim calcmode="lin" valueType="num">
                                      <p:cBhvr>
                                        <p:cTn id="18" dur="500" fill="hold"/>
                                        <p:tgtEl>
                                          <p:spTgt spid="217"/>
                                        </p:tgtEl>
                                        <p:attrNameLst>
                                          <p:attrName>ppt_w</p:attrName>
                                        </p:attrNameLst>
                                      </p:cBhvr>
                                      <p:tavLst>
                                        <p:tav tm="0">
                                          <p:val>
                                            <p:strVal val="4*#ppt_w"/>
                                          </p:val>
                                        </p:tav>
                                        <p:tav tm="100000">
                                          <p:val>
                                            <p:strVal val="#ppt_w"/>
                                          </p:val>
                                        </p:tav>
                                      </p:tavLst>
                                    </p:anim>
                                    <p:anim calcmode="lin" valueType="num">
                                      <p:cBhvr>
                                        <p:cTn id="19" dur="500" fill="hold"/>
                                        <p:tgtEl>
                                          <p:spTgt spid="217"/>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32" fill="hold" grpId="0" nodeType="clickEffect">
                                  <p:stCondLst>
                                    <p:cond delay="0"/>
                                  </p:stCondLst>
                                  <p:iterate>
                                    <p:tmAbs val="0"/>
                                  </p:iterate>
                                  <p:childTnLst>
                                    <p:set>
                                      <p:cBhvr>
                                        <p:cTn id="23" fill="hold"/>
                                        <p:tgtEl>
                                          <p:spTgt spid="223"/>
                                        </p:tgtEl>
                                        <p:attrNameLst>
                                          <p:attrName>style.visibility</p:attrName>
                                        </p:attrNameLst>
                                      </p:cBhvr>
                                      <p:to>
                                        <p:strVal val="visible"/>
                                      </p:to>
                                    </p:set>
                                    <p:anim calcmode="lin" valueType="num">
                                      <p:cBhvr>
                                        <p:cTn id="24" dur="500" fill="hold"/>
                                        <p:tgtEl>
                                          <p:spTgt spid="223"/>
                                        </p:tgtEl>
                                        <p:attrNameLst>
                                          <p:attrName>ppt_w</p:attrName>
                                        </p:attrNameLst>
                                      </p:cBhvr>
                                      <p:tavLst>
                                        <p:tav tm="0">
                                          <p:val>
                                            <p:strVal val="4*#ppt_w"/>
                                          </p:val>
                                        </p:tav>
                                        <p:tav tm="100000">
                                          <p:val>
                                            <p:strVal val="#ppt_w"/>
                                          </p:val>
                                        </p:tav>
                                      </p:tavLst>
                                    </p:anim>
                                    <p:anim calcmode="lin" valueType="num">
                                      <p:cBhvr>
                                        <p:cTn id="25" dur="500" fill="hold"/>
                                        <p:tgtEl>
                                          <p:spTgt spid="2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advAuto="0"/>
      <p:bldP spid="217" grpId="0" animBg="1" advAuto="0"/>
      <p:bldP spid="223" grpId="0" animBg="1" advAuto="0"/>
      <p:bldP spid="227"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asted-image.tiff"/>
          <p:cNvPicPr>
            <a:picLocks noChangeAspect="1"/>
          </p:cNvPicPr>
          <p:nvPr/>
        </p:nvPicPr>
        <p:blipFill>
          <a:blip r:embed="rId3"/>
          <a:stretch>
            <a:fillRect/>
          </a:stretch>
        </p:blipFill>
        <p:spPr>
          <a:xfrm>
            <a:off x="0" y="0"/>
            <a:ext cx="1300480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p:nvPr/>
        </p:nvSpPr>
        <p:spPr>
          <a:xfrm>
            <a:off x="3886200" y="6959600"/>
            <a:ext cx="5232400" cy="219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just" defTabSz="457200">
              <a:lnSpc>
                <a:spcPts val="3000"/>
              </a:lnSpc>
              <a:spcBef>
                <a:spcPts val="1400"/>
              </a:spcBef>
              <a:defRPr sz="1100">
                <a:latin typeface="Arial"/>
                <a:ea typeface="Arial"/>
                <a:cs typeface="Arial"/>
                <a:sym typeface="Arial"/>
              </a:defRPr>
            </a:lvl1pPr>
          </a:lstStyle>
          <a:p>
            <a:r>
              <a:t>Lorem ipsum dolor sit amet, consectetur adipiscing elit. Cras et neque a nulla feugiat ullamcorper in sit amet dolor. Praesent tempus enim nec arcu imperdiet, eget elementum felis cursus. Cras sit amet neque in ligula congue congue. Ut pretium vitae neque ut vestibulum. Aenean tincidunt enim vel enim gravida, nec varius lorem ornare. Nam euismod tortor et condimentum porta. Nullam eget urna lectus. Sed porta, erat quis faucibus posuere, felis sem lobortis ligula, eu faucibus mi nisi vitae purus. Sed pellentesque turpis vitae turpis sodales facilisis. Curabitur laoreet neque ut felis mattis, vitae vehicula tellus pellentesque. Curabitur at blandit augue. Vivamus enim velit, eleifend ut turpis ac, fringilla molestie tortor. Mauris rutrum sit amet sem et sollicitudin.</a:t>
            </a:r>
          </a:p>
        </p:txBody>
      </p:sp>
      <p:sp>
        <p:nvSpPr>
          <p:cNvPr id="236" name="Shape 236"/>
          <p:cNvSpPr/>
          <p:nvPr/>
        </p:nvSpPr>
        <p:spPr>
          <a:xfrm>
            <a:off x="2758963" y="3600450"/>
            <a:ext cx="7476419"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b="1">
                <a:latin typeface="Courier New"/>
                <a:ea typeface="Courier New"/>
                <a:cs typeface="Courier New"/>
                <a:sym typeface="Courier New"/>
              </a:defRPr>
            </a:pPr>
            <a:r>
              <a:t>hsl</a:t>
            </a:r>
            <a:r>
              <a:rPr>
                <a:solidFill>
                  <a:srgbClr val="FF2600"/>
                </a:solidFill>
              </a:rPr>
              <a:t>a</a:t>
            </a:r>
            <a:r>
              <a:t>(284,37%,58%,0.75);</a:t>
            </a:r>
          </a:p>
        </p:txBody>
      </p:sp>
      <p:grpSp>
        <p:nvGrpSpPr>
          <p:cNvPr id="242" name="Group 242"/>
          <p:cNvGrpSpPr/>
          <p:nvPr/>
        </p:nvGrpSpPr>
        <p:grpSpPr>
          <a:xfrm>
            <a:off x="2406127" y="2057400"/>
            <a:ext cx="7266211" cy="2412371"/>
            <a:chOff x="-646964" y="0"/>
            <a:chExt cx="7266210" cy="2412370"/>
          </a:xfrm>
        </p:grpSpPr>
        <p:pic>
          <p:nvPicPr>
            <p:cNvPr id="237" name="Picture 236"/>
            <p:cNvPicPr>
              <a:picLocks/>
            </p:cNvPicPr>
            <p:nvPr/>
          </p:nvPicPr>
          <p:blipFill>
            <a:blip r:embed="rId2"/>
            <a:stretch>
              <a:fillRect/>
            </a:stretch>
          </p:blipFill>
          <p:spPr>
            <a:xfrm>
              <a:off x="4853868" y="1396356"/>
              <a:ext cx="1765378" cy="1016014"/>
            </a:xfrm>
            <a:prstGeom prst="rect">
              <a:avLst/>
            </a:prstGeom>
            <a:effectLst/>
          </p:spPr>
        </p:pic>
        <p:sp>
          <p:nvSpPr>
            <p:cNvPr id="239" name="Shape 239"/>
            <p:cNvSpPr/>
            <p:nvPr/>
          </p:nvSpPr>
          <p:spPr>
            <a:xfrm>
              <a:off x="-646964" y="0"/>
              <a:ext cx="5110163" cy="800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r">
                <a:defRPr sz="4800">
                  <a:solidFill>
                    <a:srgbClr val="FF2600"/>
                  </a:solidFill>
                </a:defRPr>
              </a:lvl1pPr>
            </a:lstStyle>
            <a:p>
              <a:r>
                <a:t>alpha (transparency)</a:t>
              </a:r>
            </a:p>
          </p:txBody>
        </p:sp>
        <p:pic>
          <p:nvPicPr>
            <p:cNvPr id="240" name="Picture 239"/>
            <p:cNvPicPr>
              <a:picLocks/>
            </p:cNvPicPr>
            <p:nvPr/>
          </p:nvPicPr>
          <p:blipFill>
            <a:blip r:embed="rId3"/>
            <a:stretch>
              <a:fillRect/>
            </a:stretch>
          </p:blipFill>
          <p:spPr>
            <a:xfrm>
              <a:off x="5053943" y="435665"/>
              <a:ext cx="842118" cy="1080772"/>
            </a:xfrm>
            <a:prstGeom prst="rect">
              <a:avLst/>
            </a:prstGeom>
            <a:effectLst/>
          </p:spPr>
        </p:pic>
      </p:grpSp>
      <p:pic>
        <p:nvPicPr>
          <p:cNvPr id="243" name="8655509625_304885efd9_m.jpg"/>
          <p:cNvPicPr>
            <a:picLocks noChangeAspect="1"/>
          </p:cNvPicPr>
          <p:nvPr/>
        </p:nvPicPr>
        <p:blipFill>
          <a:blip r:embed="rId4"/>
          <a:stretch>
            <a:fillRect/>
          </a:stretch>
        </p:blipFill>
        <p:spPr>
          <a:xfrm>
            <a:off x="5562600" y="5283200"/>
            <a:ext cx="2286000" cy="3048000"/>
          </a:xfrm>
          <a:prstGeom prst="rect">
            <a:avLst/>
          </a:prstGeom>
          <a:ln w="127000">
            <a:solidFill>
              <a:srgbClr val="FFFFFF"/>
            </a:solidFill>
            <a:miter lim="400000"/>
          </a:ln>
        </p:spPr>
      </p:pic>
      <p:sp>
        <p:nvSpPr>
          <p:cNvPr id="244" name="Shape 244"/>
          <p:cNvSpPr/>
          <p:nvPr/>
        </p:nvSpPr>
        <p:spPr>
          <a:xfrm>
            <a:off x="5156200" y="4876800"/>
            <a:ext cx="1270000" cy="1270000"/>
          </a:xfrm>
          <a:prstGeom prst="rect">
            <a:avLst/>
          </a:prstGeom>
          <a:solidFill>
            <a:srgbClr val="9975A6">
              <a:alpha val="75000"/>
            </a:srgb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45" name="Shape 245"/>
          <p:cNvSpPr/>
          <p:nvPr/>
        </p:nvSpPr>
        <p:spPr>
          <a:xfrm>
            <a:off x="3872241" y="577850"/>
            <a:ext cx="5249863" cy="1041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vl1pPr>
          </a:lstStyle>
          <a:p>
            <a:r>
              <a:t>HSLA Notation</a:t>
            </a: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42"/>
                                        </p:tgtEl>
                                        <p:attrNameLst>
                                          <p:attrName>style.visibility</p:attrName>
                                        </p:attrNameLst>
                                      </p:cBhvr>
                                      <p:to>
                                        <p:strVal val="visible"/>
                                      </p:to>
                                    </p:set>
                                    <p:anim calcmode="lin" valueType="num">
                                      <p:cBhvr>
                                        <p:cTn id="7" dur="500" fill="hold"/>
                                        <p:tgtEl>
                                          <p:spTgt spid="242"/>
                                        </p:tgtEl>
                                        <p:attrNameLst>
                                          <p:attrName>ppt_w</p:attrName>
                                        </p:attrNameLst>
                                      </p:cBhvr>
                                      <p:tavLst>
                                        <p:tav tm="0">
                                          <p:val>
                                            <p:strVal val="4*#ppt_w"/>
                                          </p:val>
                                        </p:tav>
                                        <p:tav tm="100000">
                                          <p:val>
                                            <p:strVal val="#ppt_w"/>
                                          </p:val>
                                        </p:tav>
                                      </p:tavLst>
                                    </p:anim>
                                    <p:anim calcmode="lin" valueType="num">
                                      <p:cBhvr>
                                        <p:cTn id="8" dur="500" fill="hold"/>
                                        <p:tgtEl>
                                          <p:spTgt spid="24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12</Slides>
  <Notes>4</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White</vt:lpstr>
      <vt:lpstr>CSS Colour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Colour</dc:title>
  <cp:revision>35</cp:revision>
  <dcterms:modified xsi:type="dcterms:W3CDTF">2024-02-05T21:06:43Z</dcterms:modified>
</cp:coreProperties>
</file>